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6" r:id="rId8"/>
    <p:sldId id="261" r:id="rId9"/>
    <p:sldId id="262" r:id="rId10"/>
    <p:sldId id="263" r:id="rId11"/>
    <p:sldId id="264" r:id="rId12"/>
    <p:sldId id="265" r:id="rId13"/>
    <p:sldId id="266" r:id="rId14"/>
    <p:sldId id="277" r:id="rId15"/>
    <p:sldId id="267" r:id="rId16"/>
    <p:sldId id="271" r:id="rId17"/>
    <p:sldId id="272" r:id="rId18"/>
    <p:sldId id="273" r:id="rId19"/>
    <p:sldId id="274" r:id="rId20"/>
    <p:sldId id="275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.minneapolismn.gov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AF31-2E74-F049-A101-D5C2B4521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Location.</a:t>
            </a:r>
            <a:br>
              <a:rPr lang="en-US" sz="5400" dirty="0"/>
            </a:br>
            <a:r>
              <a:rPr lang="en-US" sz="5400" dirty="0"/>
              <a:t>Location.</a:t>
            </a:r>
            <a:br>
              <a:rPr lang="en-US" sz="5400" dirty="0"/>
            </a:br>
            <a:r>
              <a:rPr lang="en-US" sz="5400" dirty="0"/>
              <a:t>Location.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1D816-82E8-5C41-9D2D-9FBBA8CDE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10038562" cy="861420"/>
          </a:xfrm>
        </p:spPr>
        <p:txBody>
          <a:bodyPr/>
          <a:lstStyle/>
          <a:p>
            <a:r>
              <a:rPr lang="en-US" dirty="0"/>
              <a:t>An analysis of home price variability in Minneapolis communities</a:t>
            </a:r>
          </a:p>
          <a:p>
            <a:r>
              <a:rPr lang="en-US" dirty="0"/>
              <a:t>Andrew bartczak, terrence cummings, jon simpson</a:t>
            </a:r>
          </a:p>
        </p:txBody>
      </p:sp>
    </p:spTree>
    <p:extLst>
      <p:ext uri="{BB962C8B-B14F-4D97-AF65-F5344CB8AC3E}">
        <p14:creationId xmlns:p14="http://schemas.microsoft.com/office/powerpoint/2010/main" val="301635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Crime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[JS]</a:t>
            </a:r>
          </a:p>
        </p:txBody>
      </p:sp>
    </p:spTree>
    <p:extLst>
      <p:ext uri="{BB962C8B-B14F-4D97-AF65-F5344CB8AC3E}">
        <p14:creationId xmlns:p14="http://schemas.microsoft.com/office/powerpoint/2010/main" val="73391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Crime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[JS: interesting observations or figures from crime data]</a:t>
            </a:r>
          </a:p>
        </p:txBody>
      </p:sp>
    </p:spTree>
    <p:extLst>
      <p:ext uri="{BB962C8B-B14F-4D97-AF65-F5344CB8AC3E}">
        <p14:creationId xmlns:p14="http://schemas.microsoft.com/office/powerpoint/2010/main" val="347424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54027" cy="1400530"/>
          </a:xfrm>
        </p:spPr>
        <p:txBody>
          <a:bodyPr/>
          <a:lstStyle/>
          <a:p>
            <a:r>
              <a:rPr lang="en-US" sz="3200" dirty="0"/>
              <a:t>Data cleanup and exploration: Education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[AB]</a:t>
            </a:r>
          </a:p>
        </p:txBody>
      </p:sp>
    </p:spTree>
    <p:extLst>
      <p:ext uri="{BB962C8B-B14F-4D97-AF65-F5344CB8AC3E}">
        <p14:creationId xmlns:p14="http://schemas.microsoft.com/office/powerpoint/2010/main" val="47335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85558" cy="1400530"/>
          </a:xfrm>
        </p:spPr>
        <p:txBody>
          <a:bodyPr/>
          <a:lstStyle/>
          <a:p>
            <a:r>
              <a:rPr lang="en-US" sz="3200" dirty="0"/>
              <a:t>Data cleanup and exploration: Education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[AB: interesting observations or figures from education data]</a:t>
            </a:r>
          </a:p>
        </p:txBody>
      </p:sp>
    </p:spTree>
    <p:extLst>
      <p:ext uri="{BB962C8B-B14F-4D97-AF65-F5344CB8AC3E}">
        <p14:creationId xmlns:p14="http://schemas.microsoft.com/office/powerpoint/2010/main" val="338582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C1D5-F4E1-6248-96AC-975BC9CC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2823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6592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Do home values differ between Minneapolis communities?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850C7-658B-C449-B665-4948B6BB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1" y="1744717"/>
            <a:ext cx="5950040" cy="4472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6C50D-342B-3846-83DC-AF0FACFA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9" y="2037914"/>
            <a:ext cx="1702678" cy="851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B03D18-3163-3849-98DA-C58F8E7B5887}"/>
              </a:ext>
            </a:extLst>
          </p:cNvPr>
          <p:cNvSpPr txBox="1"/>
          <p:nvPr/>
        </p:nvSpPr>
        <p:spPr>
          <a:xfrm>
            <a:off x="6917649" y="1668582"/>
            <a:ext cx="25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One-way ANOVA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F20F0-4F18-8C4D-9556-50958E4D05EB}"/>
              </a:ext>
            </a:extLst>
          </p:cNvPr>
          <p:cNvSpPr txBox="1"/>
          <p:nvPr/>
        </p:nvSpPr>
        <p:spPr>
          <a:xfrm>
            <a:off x="6928159" y="2946922"/>
            <a:ext cx="48959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Visually through boxplot and statistically  via One-way ANOVA confirms that the mean home value per square foot does in fact differ between Minneapolis communities.</a:t>
            </a:r>
          </a:p>
          <a:p>
            <a:endParaRPr lang="en-US" dirty="0"/>
          </a:p>
          <a:p>
            <a:r>
              <a:rPr lang="en-US" dirty="0"/>
              <a:t>Reject the null hypothesis that mean home values do not differ by community.</a:t>
            </a:r>
          </a:p>
          <a:p>
            <a:endParaRPr lang="en-US" dirty="0"/>
          </a:p>
          <a:p>
            <a:r>
              <a:rPr lang="en-US" dirty="0"/>
              <a:t>We now attempt to identify what are the key factors driving the differences in home value per square foot?</a:t>
            </a:r>
          </a:p>
        </p:txBody>
      </p:sp>
    </p:spTree>
    <p:extLst>
      <p:ext uri="{BB962C8B-B14F-4D97-AF65-F5344CB8AC3E}">
        <p14:creationId xmlns:p14="http://schemas.microsoft.com/office/powerpoint/2010/main" val="6070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the home size?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7F3A6-5FA7-E648-9C7B-9627A9EC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17" y="1993680"/>
            <a:ext cx="5993738" cy="4039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A03977-EEFF-0B4D-9C2F-4D38553824FC}"/>
              </a:ext>
            </a:extLst>
          </p:cNvPr>
          <p:cNvSpPr txBox="1"/>
          <p:nvPr/>
        </p:nvSpPr>
        <p:spPr>
          <a:xfrm>
            <a:off x="6865097" y="1993680"/>
            <a:ext cx="48959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 value per square foot is not related to total home size. Therefore home size is rejected as an independent, explanatory variable for home value per square foot.</a:t>
            </a:r>
          </a:p>
          <a:p>
            <a:endParaRPr lang="en-US" dirty="0"/>
          </a:p>
          <a:p>
            <a:r>
              <a:rPr lang="en-US" dirty="0"/>
              <a:t>Put simply, it is not the fact that homes are bigger that is causing the difference in home value per square foot between Minneapolis communities.</a:t>
            </a:r>
          </a:p>
          <a:p>
            <a:endParaRPr lang="en-US" dirty="0"/>
          </a:p>
          <a:p>
            <a:r>
              <a:rPr lang="en-US" dirty="0"/>
              <a:t>We will now explore whether crime or school quality are drivers of the observed home value differences.</a:t>
            </a:r>
          </a:p>
        </p:txBody>
      </p:sp>
    </p:spTree>
    <p:extLst>
      <p:ext uri="{BB962C8B-B14F-4D97-AF65-F5344CB8AC3E}">
        <p14:creationId xmlns:p14="http://schemas.microsoft.com/office/powerpoint/2010/main" val="61357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crime in the community?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8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home values related to community education quality?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5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Are crime and education in a community related?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/>
              <a:t>linear regression]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32-4923-3547-93B5-E343135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0E8B-51D4-5446-BA00-A40FD307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29408"/>
            <a:ext cx="8946541" cy="48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is significant variability in home values in Minneapolis which appears to be aligned to neighborhoods or communities.</a:t>
            </a:r>
          </a:p>
          <a:p>
            <a:pPr lvl="1"/>
            <a:r>
              <a:rPr lang="en-US" dirty="0"/>
              <a:t>Do home values between communities vary to a statistically significant degree?</a:t>
            </a:r>
          </a:p>
          <a:p>
            <a:r>
              <a:rPr lang="en-US" dirty="0"/>
              <a:t>If so, what are the key characteristics of a neighborhood that impact the value of homes?</a:t>
            </a:r>
          </a:p>
          <a:p>
            <a:pPr lvl="1"/>
            <a:r>
              <a:rPr lang="en-US" dirty="0"/>
              <a:t>Does the size of the home impact the value per square foot or just the total value?</a:t>
            </a:r>
          </a:p>
          <a:p>
            <a:pPr lvl="1"/>
            <a:r>
              <a:rPr lang="en-US" dirty="0"/>
              <a:t>To what degree does the rate of violent and non-violent crime drive down home values?</a:t>
            </a:r>
          </a:p>
          <a:p>
            <a:pPr lvl="1"/>
            <a:r>
              <a:rPr lang="en-US" dirty="0"/>
              <a:t>How much does the quality of nearby schools increase home value?</a:t>
            </a:r>
          </a:p>
          <a:p>
            <a:r>
              <a:rPr lang="en-US" dirty="0"/>
              <a:t>Such an analysis can assist local governments in allocation of resource in addressing crime and education. It can also help home buyers and seller identify under or over-valued properties based on their personal views on the importance of crime or education in home purchasing.</a:t>
            </a:r>
          </a:p>
          <a:p>
            <a:r>
              <a:rPr lang="en-US" b="1" dirty="0"/>
              <a:t>Hypothesis: Crime rate and school quality have large negative and positive correlations respectively with home values. These variables explain a significant portion of the variance in home values between Minneapolis neighborhoods.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8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BC2-0E3F-2441-86F9-7B7C677E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37108"/>
            <a:ext cx="10505365" cy="1400530"/>
          </a:xfrm>
        </p:spPr>
        <p:txBody>
          <a:bodyPr/>
          <a:lstStyle/>
          <a:p>
            <a:r>
              <a:rPr lang="en-US" sz="3200" dirty="0"/>
              <a:t>Data analysis</a:t>
            </a:r>
            <a:br>
              <a:rPr lang="en-US" dirty="0"/>
            </a:br>
            <a:r>
              <a:rPr lang="en-US" sz="2800" dirty="0"/>
              <a:t>Does crime and education explain home value variance between Minneapolis communities?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E601-CE25-5D42-BCE5-61F8E739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[multivariate linear regression]</a:t>
            </a:r>
          </a:p>
        </p:txBody>
      </p:sp>
    </p:spTree>
    <p:extLst>
      <p:ext uri="{BB962C8B-B14F-4D97-AF65-F5344CB8AC3E}">
        <p14:creationId xmlns:p14="http://schemas.microsoft.com/office/powerpoint/2010/main" val="62487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895C-41D7-8948-A370-BA35EE0E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BADB-1F12-974C-A521-091686778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7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2A66-2A07-4A4C-B293-513236E2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Post-mortem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7D1C-C041-2C47-9B96-841150416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C0ED-11A9-334B-BB95-4D0DBA35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067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32-4923-3547-93B5-E343135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 of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0E8B-51D4-5446-BA00-A40FD307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81960"/>
            <a:ext cx="8946541" cy="4766440"/>
          </a:xfrm>
        </p:spPr>
        <p:txBody>
          <a:bodyPr>
            <a:normAutofit/>
          </a:bodyPr>
          <a:lstStyle/>
          <a:p>
            <a:r>
              <a:rPr lang="en-US" dirty="0"/>
              <a:t>Minneapolis home values do indeed vary to a statistically significant degree between the 11 Minneapolis communities.</a:t>
            </a:r>
          </a:p>
          <a:p>
            <a:r>
              <a:rPr lang="en-US" dirty="0"/>
              <a:t>The size of the home is not a factor when home values are normalized to value per square foot.</a:t>
            </a:r>
          </a:p>
          <a:p>
            <a:r>
              <a:rPr lang="en-US" dirty="0"/>
              <a:t>A multivariate linear regression model demonstrates that:</a:t>
            </a:r>
          </a:p>
          <a:p>
            <a:pPr lvl="1"/>
            <a:r>
              <a:rPr lang="en-US" dirty="0"/>
              <a:t>[R2%] of the variance in home values between communities can be explained by differences in crime rate and school quality.</a:t>
            </a:r>
          </a:p>
          <a:p>
            <a:pPr lvl="1"/>
            <a:r>
              <a:rPr lang="en-US" dirty="0"/>
              <a:t>Home values on average decrease by [x%] and [y%] for a [z%] increase in violent and non-violent crime rates respectively.</a:t>
            </a:r>
          </a:p>
          <a:p>
            <a:pPr lvl="1"/>
            <a:r>
              <a:rPr lang="en-US" dirty="0"/>
              <a:t>Home values on average vary by [a%] between communities with schools in the bottom and top quartile rankings.</a:t>
            </a:r>
          </a:p>
          <a:p>
            <a:r>
              <a:rPr lang="en-US" dirty="0"/>
              <a:t>Allocation of resources to address crime and education issues in Minneapolis communities will increase home values.</a:t>
            </a:r>
          </a:p>
        </p:txBody>
      </p:sp>
    </p:spTree>
    <p:extLst>
      <p:ext uri="{BB962C8B-B14F-4D97-AF65-F5344CB8AC3E}">
        <p14:creationId xmlns:p14="http://schemas.microsoft.com/office/powerpoint/2010/main" val="331499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4104-3CF6-194F-A01E-65D7AC7D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interrogation</a:t>
            </a:r>
          </a:p>
        </p:txBody>
      </p:sp>
    </p:spTree>
    <p:extLst>
      <p:ext uri="{BB962C8B-B14F-4D97-AF65-F5344CB8AC3E}">
        <p14:creationId xmlns:p14="http://schemas.microsoft.com/office/powerpoint/2010/main" val="402792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9026-D8F8-1E48-B030-313E1FF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0C1-FBF6-E949-A68F-F3A218B1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92470"/>
            <a:ext cx="8946541" cy="47559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official Minneapolis communities and what are the home values in 2020?</a:t>
            </a:r>
          </a:p>
          <a:p>
            <a:pPr lvl="1"/>
            <a:r>
              <a:rPr lang="en-US" dirty="0"/>
              <a:t>Source of data: Open Minneapolis (</a:t>
            </a:r>
            <a:r>
              <a:rPr lang="en-US" dirty="0">
                <a:hlinkClick r:id="rId2"/>
              </a:rPr>
              <a:t>http://opendata.minneapolismn.gov/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Assessors Parcel Data 2020 – 130,719 records</a:t>
            </a:r>
          </a:p>
          <a:p>
            <a:r>
              <a:rPr lang="en-US" dirty="0"/>
              <a:t>What is the crime rate in Minneapolis communities?</a:t>
            </a:r>
          </a:p>
          <a:p>
            <a:pPr lvl="1"/>
            <a:r>
              <a:rPr lang="en-US" dirty="0"/>
              <a:t>Source of data: Open Minneapolis (</a:t>
            </a:r>
            <a:r>
              <a:rPr lang="en-US" dirty="0">
                <a:hlinkClick r:id="rId2"/>
              </a:rPr>
              <a:t>http://opendata.minneapolismn.gov/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[police incidents]</a:t>
            </a:r>
          </a:p>
          <a:p>
            <a:r>
              <a:rPr lang="en-US" dirty="0"/>
              <a:t>What is the population of Minneapolis communities?</a:t>
            </a:r>
          </a:p>
          <a:p>
            <a:pPr lvl="1"/>
            <a:r>
              <a:rPr lang="en-US" dirty="0"/>
              <a:t>[source]</a:t>
            </a:r>
          </a:p>
          <a:p>
            <a:r>
              <a:rPr lang="en-US" dirty="0"/>
              <a:t>What is the quality of education in Minneapolis communities?</a:t>
            </a:r>
          </a:p>
          <a:p>
            <a:pPr lvl="1"/>
            <a:r>
              <a:rPr lang="en-US" dirty="0"/>
              <a:t>[source]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8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9026-D8F8-1E48-B030-313E1FF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0C1-FBF6-E949-A68F-F3A218B1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97876"/>
            <a:ext cx="8946541" cy="48505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Is the variance in home values between communities statistically significant?</a:t>
            </a:r>
          </a:p>
          <a:p>
            <a:pPr lvl="1"/>
            <a:r>
              <a:rPr lang="en-US" dirty="0"/>
              <a:t>Method - One-way ANOVA on mean home values by community.</a:t>
            </a:r>
          </a:p>
          <a:p>
            <a:r>
              <a:rPr lang="en-US" dirty="0"/>
              <a:t>Which communities’ home values differ significantly?</a:t>
            </a:r>
          </a:p>
          <a:p>
            <a:pPr lvl="1"/>
            <a:r>
              <a:rPr lang="en-US" dirty="0"/>
              <a:t>Method – Pairwise t-test on home values between community pairs.</a:t>
            </a:r>
          </a:p>
          <a:p>
            <a:r>
              <a:rPr lang="en-US" dirty="0"/>
              <a:t>With home value per square foot (</a:t>
            </a:r>
            <a:r>
              <a:rPr lang="en-US" dirty="0" err="1"/>
              <a:t>val_sqft</a:t>
            </a:r>
            <a:r>
              <a:rPr lang="en-US" dirty="0"/>
              <a:t>) as the dependent variable, what are the candidates for independent variables?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house size?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house size.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community violent or non-violent crime rate?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violent and non-violent crime rates.</a:t>
            </a:r>
          </a:p>
          <a:p>
            <a:pPr lvl="1"/>
            <a:r>
              <a:rPr lang="en-US" dirty="0"/>
              <a:t>Is </a:t>
            </a:r>
            <a:r>
              <a:rPr lang="en-US" dirty="0" err="1"/>
              <a:t>val_sqft</a:t>
            </a:r>
            <a:r>
              <a:rPr lang="en-US" dirty="0"/>
              <a:t> related to community education quality?</a:t>
            </a:r>
          </a:p>
          <a:p>
            <a:pPr lvl="2"/>
            <a:r>
              <a:rPr lang="en-US" dirty="0"/>
              <a:t>Method – Linear regression </a:t>
            </a:r>
            <a:r>
              <a:rPr lang="en-US" dirty="0" err="1"/>
              <a:t>val_sqft</a:t>
            </a:r>
            <a:r>
              <a:rPr lang="en-US" dirty="0"/>
              <a:t> vs. school ratings.</a:t>
            </a:r>
          </a:p>
          <a:p>
            <a:r>
              <a:rPr lang="en-US" dirty="0"/>
              <a:t>Are the chosen independent variables uncorrelated?</a:t>
            </a:r>
          </a:p>
          <a:p>
            <a:pPr lvl="1"/>
            <a:r>
              <a:rPr lang="en-US" dirty="0"/>
              <a:t>Method – Correlation and linear regression between independent variable pairs.</a:t>
            </a:r>
          </a:p>
          <a:p>
            <a:r>
              <a:rPr lang="en-US" dirty="0"/>
              <a:t>How much of home value variance is explained by crime and education respectively and together?</a:t>
            </a:r>
          </a:p>
          <a:p>
            <a:pPr lvl="1"/>
            <a:r>
              <a:rPr lang="en-US" dirty="0"/>
              <a:t>Method – Multivariate linear regression r-squared</a:t>
            </a:r>
          </a:p>
          <a:p>
            <a:r>
              <a:rPr lang="en-US" dirty="0"/>
              <a:t>How sensitive are home values to differences in crime rates and education quality respectively?</a:t>
            </a:r>
          </a:p>
          <a:p>
            <a:pPr lvl="1"/>
            <a:r>
              <a:rPr lang="en-US" dirty="0"/>
              <a:t>Method – Multivariate linear regression coefficients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0B51-CFE8-5840-B506-E862D6BA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data</a:t>
            </a:r>
            <a:br>
              <a:rPr lang="en-US" dirty="0"/>
            </a:br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Education data</a:t>
            </a:r>
          </a:p>
        </p:txBody>
      </p:sp>
    </p:spTree>
    <p:extLst>
      <p:ext uri="{BB962C8B-B14F-4D97-AF65-F5344CB8AC3E}">
        <p14:creationId xmlns:p14="http://schemas.microsoft.com/office/powerpoint/2010/main" val="94576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cleanup and exploration: Home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8FFA-C056-BA4C-A4C2-3773AC03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5335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JSON home value data was accessed from Open Minnesota using an API call.</a:t>
            </a:r>
          </a:p>
          <a:p>
            <a:r>
              <a:rPr lang="en-US" dirty="0"/>
              <a:t>Only 2000 records are allowed per call, necessitating a looped call.</a:t>
            </a:r>
          </a:p>
          <a:p>
            <a:r>
              <a:rPr lang="en-US" dirty="0"/>
              <a:t>The inclusion of neighborhood and community designation for each home made grouping and comparison relatively straightforward.</a:t>
            </a:r>
          </a:p>
          <a:p>
            <a:r>
              <a:rPr lang="en-US" dirty="0"/>
              <a:t>80+ neighborhoods and 11 communities. Communities chosen as basis of analysis to ensure adequate data in </a:t>
            </a:r>
            <a:r>
              <a:rPr lang="en-US"/>
              <a:t>each group.</a:t>
            </a:r>
            <a:endParaRPr lang="en-US" dirty="0"/>
          </a:p>
          <a:p>
            <a:r>
              <a:rPr lang="en-US" dirty="0"/>
              <a:t>Data included commercial and residential real estate.</a:t>
            </a:r>
          </a:p>
          <a:p>
            <a:r>
              <a:rPr lang="en-US" dirty="0"/>
              <a:t>Data clean up included</a:t>
            </a:r>
          </a:p>
          <a:p>
            <a:pPr lvl="1"/>
            <a:r>
              <a:rPr lang="en-US" dirty="0"/>
              <a:t>Removing records with null values</a:t>
            </a:r>
          </a:p>
          <a:p>
            <a:pPr lvl="1"/>
            <a:r>
              <a:rPr lang="en-US" dirty="0"/>
              <a:t>Removing non-residential real estate records.</a:t>
            </a:r>
          </a:p>
          <a:p>
            <a:pPr lvl="1"/>
            <a:r>
              <a:rPr lang="en-US" dirty="0"/>
              <a:t>Removing extreme outliers with respect to home value and size as likely database errors.</a:t>
            </a:r>
          </a:p>
          <a:p>
            <a:pPr lvl="1"/>
            <a:r>
              <a:rPr lang="en-US" dirty="0"/>
              <a:t>Adding ‘Minneapolis, MN’ to the address field to facilitate use of Google Maps API accuracy.</a:t>
            </a:r>
          </a:p>
          <a:p>
            <a:pPr lvl="1"/>
            <a:r>
              <a:rPr lang="en-US" dirty="0"/>
              <a:t>Replace hashtag (#) in address field with %23 for Google Maps API call format.</a:t>
            </a:r>
          </a:p>
          <a:p>
            <a:r>
              <a:rPr lang="en-US" dirty="0"/>
              <a:t>Included below grade square footage in home size. This may lead to distortion depending on whether basements are generally finished or unfinished in different communities.</a:t>
            </a:r>
          </a:p>
        </p:txBody>
      </p:sp>
    </p:spTree>
    <p:extLst>
      <p:ext uri="{BB962C8B-B14F-4D97-AF65-F5344CB8AC3E}">
        <p14:creationId xmlns:p14="http://schemas.microsoft.com/office/powerpoint/2010/main" val="385053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3A8E-3C28-7F44-BE04-BDE85D0B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6992"/>
          </a:xfrm>
        </p:spPr>
        <p:txBody>
          <a:bodyPr/>
          <a:lstStyle/>
          <a:p>
            <a:r>
              <a:rPr lang="en-US" sz="3200" dirty="0"/>
              <a:t>Data cleanup and exploration: Home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A58AC-A686-7D4D-BDA2-6E4B597C3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3" r="37805"/>
          <a:stretch/>
        </p:blipFill>
        <p:spPr>
          <a:xfrm>
            <a:off x="775460" y="1610068"/>
            <a:ext cx="3086101" cy="3860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86443D-59FB-3C42-BFC0-98293F2BA911}"/>
              </a:ext>
            </a:extLst>
          </p:cNvPr>
          <p:cNvSpPr txBox="1"/>
          <p:nvPr/>
        </p:nvSpPr>
        <p:spPr>
          <a:xfrm>
            <a:off x="1042367" y="1197872"/>
            <a:ext cx="25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Value per Sqft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3A73A-EE6E-3445-8F05-F3797FABBE8B}"/>
              </a:ext>
            </a:extLst>
          </p:cNvPr>
          <p:cNvSpPr txBox="1"/>
          <p:nvPr/>
        </p:nvSpPr>
        <p:spPr>
          <a:xfrm>
            <a:off x="4556921" y="1183834"/>
            <a:ext cx="693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data summary statistics by Minneapolis community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169BE5-F17C-DB47-BD73-1CFB3843A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23" b="27023"/>
          <a:stretch/>
        </p:blipFill>
        <p:spPr>
          <a:xfrm>
            <a:off x="4300612" y="1587933"/>
            <a:ext cx="7040049" cy="3835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B4CFB-3214-E247-B74B-A04DD4E93F9C}"/>
              </a:ext>
            </a:extLst>
          </p:cNvPr>
          <p:cNvSpPr txBox="1"/>
          <p:nvPr/>
        </p:nvSpPr>
        <p:spPr>
          <a:xfrm>
            <a:off x="775460" y="5539242"/>
            <a:ext cx="10771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Minneapolis Assessor data there appear to be significant variations in home values between Minneapolis communities. We attempt to understand the key drivers of this difference</a:t>
            </a:r>
          </a:p>
        </p:txBody>
      </p:sp>
    </p:spTree>
    <p:extLst>
      <p:ext uri="{BB962C8B-B14F-4D97-AF65-F5344CB8AC3E}">
        <p14:creationId xmlns:p14="http://schemas.microsoft.com/office/powerpoint/2010/main" val="155779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234</TotalTime>
  <Words>1151</Words>
  <Application>Microsoft Macintosh PowerPoint</Application>
  <PresentationFormat>Widescreen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Location. Location. Location.</vt:lpstr>
      <vt:lpstr>Motivation and summary</vt:lpstr>
      <vt:lpstr>Summary of conclusions</vt:lpstr>
      <vt:lpstr>Data interrogation</vt:lpstr>
      <vt:lpstr>Questions and data</vt:lpstr>
      <vt:lpstr>Questions and data</vt:lpstr>
      <vt:lpstr>Home data Crime data Education data</vt:lpstr>
      <vt:lpstr>Data cleanup and exploration: Home data</vt:lpstr>
      <vt:lpstr>Data cleanup and exploration: Home data</vt:lpstr>
      <vt:lpstr>Data cleanup and exploration: Crime data</vt:lpstr>
      <vt:lpstr>Data cleanup and exploration: Crime data</vt:lpstr>
      <vt:lpstr>Data cleanup and exploration: Education data</vt:lpstr>
      <vt:lpstr>Data cleanup and exploration: Education data</vt:lpstr>
      <vt:lpstr>Data analysis</vt:lpstr>
      <vt:lpstr>Data analysis Do home values differ between Minneapolis communities?</vt:lpstr>
      <vt:lpstr>Data analysis Are home values related to the home size?</vt:lpstr>
      <vt:lpstr>Data analysis Are home values related to crime in the community?</vt:lpstr>
      <vt:lpstr>Data analysis Are home values related to community education quality?</vt:lpstr>
      <vt:lpstr>Data analysis Are crime and education in a community related?</vt:lpstr>
      <vt:lpstr>Data analysis Does crime and education explain home value variance between Minneapolis communities?</vt:lpstr>
      <vt:lpstr>Discussion</vt:lpstr>
      <vt:lpstr>Post-mortem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Location. Location. Location.</dc:title>
  <dc:creator>Terrence Cummings</dc:creator>
  <cp:lastModifiedBy>Terrence Cummings</cp:lastModifiedBy>
  <cp:revision>28</cp:revision>
  <dcterms:created xsi:type="dcterms:W3CDTF">2020-04-19T16:46:33Z</dcterms:created>
  <dcterms:modified xsi:type="dcterms:W3CDTF">2020-04-21T13:54:20Z</dcterms:modified>
</cp:coreProperties>
</file>